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A4A4DE0-66EB-412F-BEE5-B851D4D4FD0A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12/3/24</a:t>
            </a:fld>
            <a:endParaRPr b="0" lang="ca-E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a-E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64643E0-BF78-4E70-87E1-3553B02C680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ca-E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Feu clic per a editar el format del text del títol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Feu clic per a editar el format del text de l'esquema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Segon nivell d'esquema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Tercer nivell d'esquema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Quart nivell d'esquema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Cinquè nivell d'esquema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Sisè nivell d'esquema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Setè nivell d'esquema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2" name="Group 3"/>
          <p:cNvGrpSpPr/>
          <p:nvPr/>
        </p:nvGrpSpPr>
        <p:grpSpPr>
          <a:xfrm>
            <a:off x="1562400" y="2977920"/>
            <a:ext cx="9527040" cy="3853080"/>
            <a:chOff x="1562400" y="2977920"/>
            <a:chExt cx="9527040" cy="3853080"/>
          </a:xfrm>
        </p:grpSpPr>
        <p:sp>
          <p:nvSpPr>
            <p:cNvPr id="43" name="Freeform 4"/>
            <p:cNvSpPr/>
            <p:nvPr/>
          </p:nvSpPr>
          <p:spPr>
            <a:xfrm>
              <a:off x="1562400" y="3122280"/>
              <a:ext cx="9527040" cy="3708360"/>
            </a:xfrm>
            <a:custGeom>
              <a:avLst/>
              <a:gdLst/>
              <a:ahLst/>
              <a:rect l="l" t="t" r="r" b="b"/>
              <a:pathLst>
                <a:path w="2509245" h="976824">
                  <a:moveTo>
                    <a:pt x="0" y="0"/>
                  </a:moveTo>
                  <a:lnTo>
                    <a:pt x="2509245" y="0"/>
                  </a:lnTo>
                  <a:lnTo>
                    <a:pt x="2509245" y="976824"/>
                  </a:lnTo>
                  <a:lnTo>
                    <a:pt x="0" y="976824"/>
                  </a:lnTo>
                  <a:close/>
                </a:path>
              </a:pathLst>
            </a:custGeom>
            <a:solidFill>
              <a:srgbClr val="c687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" name="TextBox 5"/>
            <p:cNvSpPr/>
            <p:nvPr/>
          </p:nvSpPr>
          <p:spPr>
            <a:xfrm>
              <a:off x="1562400" y="2977920"/>
              <a:ext cx="9527040" cy="3853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5" name="Freeform 6"/>
          <p:cNvSpPr/>
          <p:nvPr/>
        </p:nvSpPr>
        <p:spPr>
          <a:xfrm>
            <a:off x="11397240" y="1493640"/>
            <a:ext cx="6283080" cy="7069320"/>
          </a:xfrm>
          <a:custGeom>
            <a:avLst/>
            <a:gdLst/>
            <a:ahLst/>
            <a:rect l="l" t="t" r="r" b="b"/>
            <a:pathLst>
              <a:path w="6283293" h="7069809">
                <a:moveTo>
                  <a:pt x="0" y="0"/>
                </a:moveTo>
                <a:lnTo>
                  <a:pt x="6283293" y="0"/>
                </a:lnTo>
                <a:lnTo>
                  <a:pt x="6283293" y="7069809"/>
                </a:lnTo>
                <a:lnTo>
                  <a:pt x="0" y="70698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Freeform 7"/>
          <p:cNvSpPr/>
          <p:nvPr/>
        </p:nvSpPr>
        <p:spPr>
          <a:xfrm>
            <a:off x="3846600" y="7356600"/>
            <a:ext cx="5297040" cy="2413440"/>
          </a:xfrm>
          <a:custGeom>
            <a:avLst/>
            <a:gdLst/>
            <a:ahLst/>
            <a:rect l="l" t="t" r="r" b="b"/>
            <a:pathLst>
              <a:path w="5297355" h="2413802">
                <a:moveTo>
                  <a:pt x="0" y="0"/>
                </a:moveTo>
                <a:lnTo>
                  <a:pt x="5297355" y="0"/>
                </a:lnTo>
                <a:lnTo>
                  <a:pt x="5297355" y="2413801"/>
                </a:lnTo>
                <a:lnTo>
                  <a:pt x="0" y="24138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TextBox 8"/>
          <p:cNvSpPr/>
          <p:nvPr/>
        </p:nvSpPr>
        <p:spPr>
          <a:xfrm>
            <a:off x="1562400" y="3507120"/>
            <a:ext cx="9527040" cy="250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6579"/>
              </a:lnSpc>
            </a:pPr>
            <a:r>
              <a:rPr b="1" lang="en-US" sz="4700" spc="-1" strike="noStrike">
                <a:solidFill>
                  <a:srgbClr val="ffffff"/>
                </a:solidFill>
                <a:latin typeface="Black Mango Medium"/>
                <a:ea typeface="Black Mango Medium"/>
              </a:rPr>
              <a:t>Diagnosi i Pla d’actuació </a:t>
            </a:r>
            <a:endParaRPr b="0" lang="ca-ES" sz="4700" spc="-1" strike="noStrike">
              <a:latin typeface="Arial"/>
            </a:endParaRPr>
          </a:p>
          <a:p>
            <a:pPr algn="ctr">
              <a:lnSpc>
                <a:spcPts val="6579"/>
              </a:lnSpc>
            </a:pPr>
            <a:r>
              <a:rPr b="1" lang="en-US" sz="4700" spc="-1" strike="noStrike">
                <a:solidFill>
                  <a:srgbClr val="ffffff"/>
                </a:solidFill>
                <a:latin typeface="Black Mango Medium"/>
                <a:ea typeface="Black Mango Medium"/>
              </a:rPr>
              <a:t>en l’àmbit de les persones </a:t>
            </a:r>
            <a:endParaRPr b="0" lang="ca-ES" sz="4700" spc="-1" strike="noStrike">
              <a:latin typeface="Arial"/>
            </a:endParaRPr>
          </a:p>
          <a:p>
            <a:pPr algn="ctr">
              <a:lnSpc>
                <a:spcPts val="6579"/>
              </a:lnSpc>
            </a:pPr>
            <a:r>
              <a:rPr b="1" lang="en-US" sz="4700" spc="-1" strike="noStrike">
                <a:solidFill>
                  <a:srgbClr val="ffffff"/>
                </a:solidFill>
                <a:latin typeface="Black Mango Medium"/>
                <a:ea typeface="Black Mango Medium"/>
              </a:rPr>
              <a:t>amb discapacitat</a:t>
            </a:r>
            <a:endParaRPr b="0" lang="ca-ES" sz="4700" spc="-1" strike="noStrike">
              <a:latin typeface="Arial"/>
            </a:endParaRPr>
          </a:p>
        </p:txBody>
      </p:sp>
      <p:sp>
        <p:nvSpPr>
          <p:cNvPr id="48" name="TextBox 9"/>
          <p:cNvSpPr/>
          <p:nvPr/>
        </p:nvSpPr>
        <p:spPr>
          <a:xfrm>
            <a:off x="1562400" y="6246000"/>
            <a:ext cx="9527040" cy="4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920"/>
              </a:lnSpc>
            </a:pPr>
            <a:r>
              <a:rPr b="0" lang="en-US" sz="2800" spc="1078" strike="noStrike">
                <a:solidFill>
                  <a:srgbClr val="ffffff"/>
                </a:solidFill>
                <a:latin typeface="DM Sans"/>
                <a:ea typeface="DM Sans"/>
              </a:rPr>
              <a:t>3 de desembre de 2024</a:t>
            </a:r>
            <a:endParaRPr b="0" lang="ca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2" name="Group 3"/>
          <p:cNvGrpSpPr/>
          <p:nvPr/>
        </p:nvGrpSpPr>
        <p:grpSpPr>
          <a:xfrm>
            <a:off x="0" y="0"/>
            <a:ext cx="7578360" cy="10286640"/>
            <a:chOff x="0" y="0"/>
            <a:chExt cx="7578360" cy="10286640"/>
          </a:xfrm>
        </p:grpSpPr>
        <p:pic>
          <p:nvPicPr>
            <p:cNvPr id="123" name="Picture 4" descr=""/>
            <p:cNvPicPr/>
            <p:nvPr/>
          </p:nvPicPr>
          <p:blipFill>
            <a:blip r:embed="rId2"/>
            <a:srcRect l="25318" t="0" r="25318" b="0"/>
            <a:stretch/>
          </p:blipFill>
          <p:spPr>
            <a:xfrm>
              <a:off x="0" y="0"/>
              <a:ext cx="757836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4" name="Freeform 5"/>
          <p:cNvSpPr/>
          <p:nvPr/>
        </p:nvSpPr>
        <p:spPr>
          <a:xfrm>
            <a:off x="15892920" y="91036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TextBox 6"/>
          <p:cNvSpPr/>
          <p:nvPr/>
        </p:nvSpPr>
        <p:spPr>
          <a:xfrm>
            <a:off x="8303040" y="2629800"/>
            <a:ext cx="9426600" cy="700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257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LE2: Mesures d’accessibilitat universal i vida autònoma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257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257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ACC.1 Revisió i posada en marxa del pla       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d’accessibilitat de 2017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ACC.2 Actuacions per l’accessibilitat física de la   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via pública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ACC.3 Revisar els equipaments municipals per a  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que compleixin amb la normativa d'accessibilitat 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universal</a:t>
            </a:r>
            <a:endParaRPr b="0" lang="ca-ES" sz="2600" spc="-1" strike="noStrike">
              <a:latin typeface="Arial"/>
            </a:endParaRPr>
          </a:p>
          <a:p>
            <a:pPr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ACC.4 Garantir l’accessibilitat cognitiva en les 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comunicacions i publicacions de l’Ajuntament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HAB.1 Implementar mecanismes correctors i    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d’acció positiva en la normativa d’accés als pisos 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de lloguer del parc d’habitatge públic (HPO) per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afavorir a les persones amb discapacitat. </a:t>
            </a:r>
            <a:endParaRPr b="0" lang="ca-ES" sz="2600" spc="-1" strike="noStrike">
              <a:latin typeface="Arial"/>
            </a:endParaRPr>
          </a:p>
        </p:txBody>
      </p:sp>
      <p:sp>
        <p:nvSpPr>
          <p:cNvPr id="126" name="TextBox 7"/>
          <p:cNvSpPr/>
          <p:nvPr/>
        </p:nvSpPr>
        <p:spPr>
          <a:xfrm>
            <a:off x="8303040" y="373680"/>
            <a:ext cx="8529840" cy="20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792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Eixos i àmbits d’intervenció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8" name="Group 3"/>
          <p:cNvGrpSpPr/>
          <p:nvPr/>
        </p:nvGrpSpPr>
        <p:grpSpPr>
          <a:xfrm>
            <a:off x="0" y="0"/>
            <a:ext cx="7783920" cy="10286640"/>
            <a:chOff x="0" y="0"/>
            <a:chExt cx="7783920" cy="10286640"/>
          </a:xfrm>
        </p:grpSpPr>
        <p:pic>
          <p:nvPicPr>
            <p:cNvPr id="129" name="Picture 4" descr=""/>
            <p:cNvPicPr/>
            <p:nvPr/>
          </p:nvPicPr>
          <p:blipFill>
            <a:blip r:embed="rId2"/>
            <a:srcRect l="24791" t="0" r="24791" b="0"/>
            <a:stretch/>
          </p:blipFill>
          <p:spPr>
            <a:xfrm>
              <a:off x="0" y="0"/>
              <a:ext cx="778392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0" name="Freeform 5"/>
          <p:cNvSpPr/>
          <p:nvPr/>
        </p:nvSpPr>
        <p:spPr>
          <a:xfrm>
            <a:off x="15892920" y="91036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TextBox 6"/>
          <p:cNvSpPr/>
          <p:nvPr/>
        </p:nvSpPr>
        <p:spPr>
          <a:xfrm>
            <a:off x="8449920" y="2397600"/>
            <a:ext cx="8809200" cy="710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LE3: Inclusió i participació comunitària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CUL.1 Adaptació de l’oferta de programació cultural.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CUL.2 Adaptar les festes populars i tradicionals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OCI.1 Estudiar l’ampliació del servei de casal d’estiu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adaptat al mes d’agost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OCI.2 Oferir tallers per a joves amb suport  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individualitzat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ESP.1 Donar suport a la realització d’activitats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esportives adaptades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ESP.2 Oferir activitats dirigides en entitats o centres   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esportius privats on les persones amb discapacitat 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puguin participar acompanyades de les seves famílies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ESP.3 Analitzar la viabilitat de l’augment de les hores</a:t>
            </a:r>
            <a:endParaRPr b="0" lang="ca-ES" sz="2300" spc="-1" strike="noStrike">
              <a:latin typeface="Arial"/>
            </a:endParaRPr>
          </a:p>
          <a:p>
            <a:pPr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de servei de natació individual adaptada</a:t>
            </a:r>
            <a:endParaRPr b="0" lang="ca-ES" sz="2300" spc="-1" strike="noStrike">
              <a:latin typeface="Arial"/>
            </a:endParaRPr>
          </a:p>
          <a:p>
            <a:pPr algn="just"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ESP.4 Estudiar l’augment de la dotació de màquines  </a:t>
            </a:r>
            <a:endParaRPr b="0" lang="ca-ES" sz="2300" spc="-1" strike="noStrike">
              <a:latin typeface="Arial"/>
            </a:endParaRPr>
          </a:p>
          <a:p>
            <a:pPr algn="just">
              <a:lnSpc>
                <a:spcPts val="3498"/>
              </a:lnSpc>
            </a:pP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300" spc="126" strike="noStrike">
                <a:solidFill>
                  <a:srgbClr val="67697c"/>
                </a:solidFill>
                <a:latin typeface="DM Sans"/>
                <a:ea typeface="DM Sans"/>
              </a:rPr>
              <a:t>adaptades la sala de fitness del poliesportiu municipal</a:t>
            </a:r>
            <a:endParaRPr b="0" lang="ca-ES" sz="2300" spc="-1" strike="noStrike">
              <a:latin typeface="Arial"/>
            </a:endParaRPr>
          </a:p>
        </p:txBody>
      </p:sp>
      <p:sp>
        <p:nvSpPr>
          <p:cNvPr id="132" name="TextBox 7"/>
          <p:cNvSpPr/>
          <p:nvPr/>
        </p:nvSpPr>
        <p:spPr>
          <a:xfrm>
            <a:off x="8728920" y="403200"/>
            <a:ext cx="8529840" cy="20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792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Eixos i àmbits d’intervenció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Freeform 3"/>
          <p:cNvSpPr/>
          <p:nvPr/>
        </p:nvSpPr>
        <p:spPr>
          <a:xfrm>
            <a:off x="2153880" y="1648440"/>
            <a:ext cx="13979520" cy="6989760"/>
          </a:xfrm>
          <a:custGeom>
            <a:avLst/>
            <a:gdLst/>
            <a:ahLst/>
            <a:rect l="l" t="t" r="r" b="b"/>
            <a:pathLst>
              <a:path w="13980057" h="6990028">
                <a:moveTo>
                  <a:pt x="0" y="0"/>
                </a:moveTo>
                <a:lnTo>
                  <a:pt x="13980056" y="0"/>
                </a:lnTo>
                <a:lnTo>
                  <a:pt x="13980056" y="6990028"/>
                </a:lnTo>
                <a:lnTo>
                  <a:pt x="0" y="69900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Freeform 4"/>
          <p:cNvSpPr/>
          <p:nvPr/>
        </p:nvSpPr>
        <p:spPr>
          <a:xfrm>
            <a:off x="15902640" y="904104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Freeform 3"/>
          <p:cNvSpPr/>
          <p:nvPr/>
        </p:nvSpPr>
        <p:spPr>
          <a:xfrm>
            <a:off x="15902640" y="904104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Freeform 4"/>
          <p:cNvSpPr/>
          <p:nvPr/>
        </p:nvSpPr>
        <p:spPr>
          <a:xfrm>
            <a:off x="2421360" y="1782000"/>
            <a:ext cx="13444920" cy="6722280"/>
          </a:xfrm>
          <a:custGeom>
            <a:avLst/>
            <a:gdLst/>
            <a:ahLst/>
            <a:rect l="l" t="t" r="r" b="b"/>
            <a:pathLst>
              <a:path w="13445354" h="6722677">
                <a:moveTo>
                  <a:pt x="0" y="0"/>
                </a:moveTo>
                <a:lnTo>
                  <a:pt x="13445354" y="0"/>
                </a:lnTo>
                <a:lnTo>
                  <a:pt x="13445354" y="6722678"/>
                </a:lnTo>
                <a:lnTo>
                  <a:pt x="0" y="672267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Freeform 3"/>
          <p:cNvSpPr/>
          <p:nvPr/>
        </p:nvSpPr>
        <p:spPr>
          <a:xfrm>
            <a:off x="15902640" y="904104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Freeform 4"/>
          <p:cNvSpPr/>
          <p:nvPr/>
        </p:nvSpPr>
        <p:spPr>
          <a:xfrm>
            <a:off x="3367800" y="1028880"/>
            <a:ext cx="11293920" cy="7284600"/>
          </a:xfrm>
          <a:custGeom>
            <a:avLst/>
            <a:gdLst/>
            <a:ahLst/>
            <a:rect l="l" t="t" r="r" b="b"/>
            <a:pathLst>
              <a:path w="11294272" h="7284805">
                <a:moveTo>
                  <a:pt x="0" y="0"/>
                </a:moveTo>
                <a:lnTo>
                  <a:pt x="11294272" y="0"/>
                </a:lnTo>
                <a:lnTo>
                  <a:pt x="11294272" y="7284805"/>
                </a:lnTo>
                <a:lnTo>
                  <a:pt x="0" y="72848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TextBox 5"/>
          <p:cNvSpPr/>
          <p:nvPr/>
        </p:nvSpPr>
        <p:spPr>
          <a:xfrm>
            <a:off x="1450080" y="8488440"/>
            <a:ext cx="15703560" cy="14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Moltes gràcies!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" name="" descr=""/>
          <p:cNvPicPr/>
          <p:nvPr/>
        </p:nvPicPr>
        <p:blipFill>
          <a:blip r:embed="rId2">
            <a:alphaModFix amt="49000"/>
          </a:blip>
          <a:stretch/>
        </p:blipFill>
        <p:spPr>
          <a:xfrm>
            <a:off x="1345320" y="2700000"/>
            <a:ext cx="9874440" cy="6480000"/>
          </a:xfrm>
          <a:prstGeom prst="rect">
            <a:avLst/>
          </a:prstGeom>
          <a:ln w="0">
            <a:noFill/>
          </a:ln>
        </p:spPr>
      </p:pic>
      <p:grpSp>
        <p:nvGrpSpPr>
          <p:cNvPr id="51" name="Group 5"/>
          <p:cNvGrpSpPr/>
          <p:nvPr/>
        </p:nvGrpSpPr>
        <p:grpSpPr>
          <a:xfrm>
            <a:off x="8060760" y="2094840"/>
            <a:ext cx="7809480" cy="5952600"/>
            <a:chOff x="8060760" y="2094840"/>
            <a:chExt cx="7809480" cy="5952600"/>
          </a:xfrm>
        </p:grpSpPr>
        <p:sp>
          <p:nvSpPr>
            <p:cNvPr id="52" name="Freeform 6"/>
            <p:cNvSpPr/>
            <p:nvPr/>
          </p:nvSpPr>
          <p:spPr>
            <a:xfrm>
              <a:off x="8060760" y="2239560"/>
              <a:ext cx="7809480" cy="5807880"/>
            </a:xfrm>
            <a:custGeom>
              <a:avLst/>
              <a:gdLst/>
              <a:ahLst/>
              <a:rect l="l" t="t" r="r" b="b"/>
              <a:pathLst>
                <a:path w="2056890" h="1529702">
                  <a:moveTo>
                    <a:pt x="0" y="0"/>
                  </a:moveTo>
                  <a:lnTo>
                    <a:pt x="2056890" y="0"/>
                  </a:lnTo>
                  <a:lnTo>
                    <a:pt x="2056890" y="1529702"/>
                  </a:lnTo>
                  <a:lnTo>
                    <a:pt x="0" y="1529702"/>
                  </a:lnTo>
                  <a:close/>
                </a:path>
              </a:pathLst>
            </a:custGeom>
            <a:solidFill>
              <a:srgbClr val="c687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TextBox 7"/>
            <p:cNvSpPr/>
            <p:nvPr/>
          </p:nvSpPr>
          <p:spPr>
            <a:xfrm>
              <a:off x="8060760" y="2094840"/>
              <a:ext cx="7809480" cy="59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4" name="Freeform 8"/>
          <p:cNvSpPr/>
          <p:nvPr/>
        </p:nvSpPr>
        <p:spPr>
          <a:xfrm>
            <a:off x="8060760" y="7758360"/>
            <a:ext cx="7809480" cy="288720"/>
          </a:xfrm>
          <a:custGeom>
            <a:avLst/>
            <a:gdLst/>
            <a:ahLst/>
            <a:rect l="l" t="t" r="r" b="b"/>
            <a:pathLst>
              <a:path w="7809756" h="289250">
                <a:moveTo>
                  <a:pt x="0" y="0"/>
                </a:moveTo>
                <a:lnTo>
                  <a:pt x="7809756" y="0"/>
                </a:lnTo>
                <a:lnTo>
                  <a:pt x="7809756" y="289250"/>
                </a:lnTo>
                <a:lnTo>
                  <a:pt x="0" y="2892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Freeform 9"/>
          <p:cNvSpPr/>
          <p:nvPr/>
        </p:nvSpPr>
        <p:spPr>
          <a:xfrm>
            <a:off x="15870600" y="902700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TextBox 10"/>
          <p:cNvSpPr/>
          <p:nvPr/>
        </p:nvSpPr>
        <p:spPr>
          <a:xfrm>
            <a:off x="7202160" y="861480"/>
            <a:ext cx="9527040" cy="14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Presentació</a:t>
            </a:r>
            <a:endParaRPr b="0" lang="ca-ES" sz="8000" spc="-1" strike="noStrike">
              <a:latin typeface="Arial"/>
            </a:endParaRPr>
          </a:p>
        </p:txBody>
      </p:sp>
      <p:sp>
        <p:nvSpPr>
          <p:cNvPr id="57" name="TextBox 11"/>
          <p:cNvSpPr/>
          <p:nvPr/>
        </p:nvSpPr>
        <p:spPr>
          <a:xfrm>
            <a:off x="8083440" y="2924640"/>
            <a:ext cx="7206840" cy="224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820800" indent="-410040">
              <a:lnSpc>
                <a:spcPts val="441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800" spc="211" strike="noStrike">
                <a:solidFill>
                  <a:srgbClr val="ffffff"/>
                </a:solidFill>
                <a:latin typeface="DM Sans"/>
                <a:ea typeface="DM Sans"/>
              </a:rPr>
              <a:t>Perquè una diagnosi i un pla d’actuació per a les persones amb discapacitat?</a:t>
            </a:r>
            <a:endParaRPr b="0" lang="ca-ES" sz="3800" spc="-1" strike="noStrike">
              <a:latin typeface="Arial"/>
            </a:endParaRPr>
          </a:p>
        </p:txBody>
      </p:sp>
      <p:sp>
        <p:nvSpPr>
          <p:cNvPr id="58" name="TextBox 12"/>
          <p:cNvSpPr/>
          <p:nvPr/>
        </p:nvSpPr>
        <p:spPr>
          <a:xfrm>
            <a:off x="8083440" y="5918400"/>
            <a:ext cx="6373440" cy="7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820800" indent="-410040" algn="just">
              <a:lnSpc>
                <a:spcPts val="5777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800" spc="211" strike="noStrike">
                <a:solidFill>
                  <a:srgbClr val="ffffff"/>
                </a:solidFill>
                <a:latin typeface="DM Sans"/>
                <a:ea typeface="DM Sans"/>
              </a:rPr>
              <a:t>Algunes dades</a:t>
            </a:r>
            <a:endParaRPr b="0" lang="ca-ES" sz="3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Freeform 15"/>
          <p:cNvSpPr/>
          <p:nvPr/>
        </p:nvSpPr>
        <p:spPr>
          <a:xfrm>
            <a:off x="11125080" y="2249280"/>
            <a:ext cx="6629760" cy="5351040"/>
          </a:xfrm>
          <a:custGeom>
            <a:avLst/>
            <a:gdLst/>
            <a:ahLst/>
            <a:rect l="l" t="t" r="r" b="b"/>
            <a:pathLst>
              <a:path w="6630194" h="5351514">
                <a:moveTo>
                  <a:pt x="0" y="0"/>
                </a:moveTo>
                <a:lnTo>
                  <a:pt x="6630194" y="0"/>
                </a:lnTo>
                <a:lnTo>
                  <a:pt x="6630194" y="5351514"/>
                </a:lnTo>
                <a:lnTo>
                  <a:pt x="0" y="53515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TextBox 16"/>
          <p:cNvSpPr/>
          <p:nvPr/>
        </p:nvSpPr>
        <p:spPr>
          <a:xfrm>
            <a:off x="649800" y="3780000"/>
            <a:ext cx="9814680" cy="40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825 persones amb certificat a Sant Sadurní D’Anoia a l’any 2022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El 50,2% són homes i el 49,8% restant, dones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53,2% son discapacitats físiques, 16,1% discapacitat per malaltia mental i 13,2% discapacitats intel·lectuals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Gairebé 2 de cada 3 tenen un reconeixement del 33% al 64%. Un 13,5% tenen un reconeixement del 75% o més</a:t>
            </a:r>
            <a:endParaRPr b="0" lang="ca-ES" sz="2600" spc="-1" strike="noStrike">
              <a:latin typeface="Arial"/>
            </a:endParaRPr>
          </a:p>
        </p:txBody>
      </p:sp>
      <p:sp>
        <p:nvSpPr>
          <p:cNvPr id="62" name="Freeform 17"/>
          <p:cNvSpPr/>
          <p:nvPr/>
        </p:nvSpPr>
        <p:spPr>
          <a:xfrm>
            <a:off x="15905880" y="91342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TextBox 18"/>
          <p:cNvSpPr/>
          <p:nvPr/>
        </p:nvSpPr>
        <p:spPr>
          <a:xfrm>
            <a:off x="937800" y="497520"/>
            <a:ext cx="9527040" cy="184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7279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Principals dades poblacionals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5" name="Group 3"/>
          <p:cNvGrpSpPr/>
          <p:nvPr/>
        </p:nvGrpSpPr>
        <p:grpSpPr>
          <a:xfrm>
            <a:off x="0" y="0"/>
            <a:ext cx="7783920" cy="10286640"/>
            <a:chOff x="0" y="0"/>
            <a:chExt cx="7783920" cy="10286640"/>
          </a:xfrm>
        </p:grpSpPr>
        <p:pic>
          <p:nvPicPr>
            <p:cNvPr id="66" name="Picture 4" descr=""/>
            <p:cNvPicPr/>
            <p:nvPr/>
          </p:nvPicPr>
          <p:blipFill>
            <a:blip r:embed="rId2"/>
            <a:srcRect l="24745" t="0" r="24745" b="0"/>
            <a:stretch/>
          </p:blipFill>
          <p:spPr>
            <a:xfrm>
              <a:off x="0" y="0"/>
              <a:ext cx="778392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7" name="Freeform 5"/>
          <p:cNvSpPr/>
          <p:nvPr/>
        </p:nvSpPr>
        <p:spPr>
          <a:xfrm>
            <a:off x="15892920" y="91036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TextBox 6"/>
          <p:cNvSpPr/>
          <p:nvPr/>
        </p:nvSpPr>
        <p:spPr>
          <a:xfrm>
            <a:off x="8446320" y="2612880"/>
            <a:ext cx="8529840" cy="55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528 alumnat amb NESE a Sant Sadurní d’Anoia més de la meitat a Educació Secundària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Escola Delta-l’Espiga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3 Centres de Treball per a persones amb discapacitats, segons el Departament de Treball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2 Centres Ocupacionals amb serveis STO i SOI al territori: Fundació Mas Albornà i Fundació l’Espiga</a:t>
            </a:r>
            <a:endParaRPr b="0" lang="ca-ES" sz="2600" spc="-1" strike="noStrike">
              <a:latin typeface="Arial"/>
            </a:endParaRPr>
          </a:p>
          <a:p>
            <a:pPr lvl="1" marL="561600" indent="-280440" algn="just">
              <a:lnSpc>
                <a:spcPts val="395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Serveis residencials al territori: 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- 5 Llars residencials</a:t>
            </a:r>
            <a:endParaRPr b="0" lang="ca-ES" sz="26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          </a:t>
            </a: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- 5 centres residencials</a:t>
            </a:r>
            <a:endParaRPr b="0" lang="ca-ES" sz="2600" spc="-1" strike="noStrike">
              <a:latin typeface="Arial"/>
            </a:endParaRPr>
          </a:p>
        </p:txBody>
      </p:sp>
      <p:sp>
        <p:nvSpPr>
          <p:cNvPr id="69" name="TextBox 7"/>
          <p:cNvSpPr/>
          <p:nvPr/>
        </p:nvSpPr>
        <p:spPr>
          <a:xfrm>
            <a:off x="8728920" y="463680"/>
            <a:ext cx="8529840" cy="20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792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Altres dades d’interès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Freeform 3"/>
          <p:cNvSpPr/>
          <p:nvPr/>
        </p:nvSpPr>
        <p:spPr>
          <a:xfrm>
            <a:off x="487440" y="3364200"/>
            <a:ext cx="5936760" cy="5893560"/>
          </a:xfrm>
          <a:custGeom>
            <a:avLst/>
            <a:gdLst/>
            <a:ahLst/>
            <a:rect l="l" t="t" r="r" b="b"/>
            <a:pathLst>
              <a:path w="5937273" h="5894093">
                <a:moveTo>
                  <a:pt x="0" y="0"/>
                </a:moveTo>
                <a:lnTo>
                  <a:pt x="5937273" y="0"/>
                </a:lnTo>
                <a:lnTo>
                  <a:pt x="5937273" y="5894093"/>
                </a:lnTo>
                <a:lnTo>
                  <a:pt x="0" y="58940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Freeform 4"/>
          <p:cNvSpPr/>
          <p:nvPr/>
        </p:nvSpPr>
        <p:spPr>
          <a:xfrm>
            <a:off x="6246000" y="3364200"/>
            <a:ext cx="5936760" cy="5893560"/>
          </a:xfrm>
          <a:custGeom>
            <a:avLst/>
            <a:gdLst/>
            <a:ahLst/>
            <a:rect l="l" t="t" r="r" b="b"/>
            <a:pathLst>
              <a:path w="5937273" h="5894093">
                <a:moveTo>
                  <a:pt x="0" y="0"/>
                </a:moveTo>
                <a:lnTo>
                  <a:pt x="5937273" y="0"/>
                </a:lnTo>
                <a:lnTo>
                  <a:pt x="5937273" y="5894093"/>
                </a:lnTo>
                <a:lnTo>
                  <a:pt x="0" y="58940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Freeform 5"/>
          <p:cNvSpPr/>
          <p:nvPr/>
        </p:nvSpPr>
        <p:spPr>
          <a:xfrm>
            <a:off x="12000600" y="3364200"/>
            <a:ext cx="5936760" cy="5893560"/>
          </a:xfrm>
          <a:custGeom>
            <a:avLst/>
            <a:gdLst/>
            <a:ahLst/>
            <a:rect l="l" t="t" r="r" b="b"/>
            <a:pathLst>
              <a:path w="5937273" h="5894093">
                <a:moveTo>
                  <a:pt x="0" y="0"/>
                </a:moveTo>
                <a:lnTo>
                  <a:pt x="5937273" y="0"/>
                </a:lnTo>
                <a:lnTo>
                  <a:pt x="5937273" y="5894093"/>
                </a:lnTo>
                <a:lnTo>
                  <a:pt x="0" y="58940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Freeform 6"/>
          <p:cNvSpPr/>
          <p:nvPr/>
        </p:nvSpPr>
        <p:spPr>
          <a:xfrm>
            <a:off x="2969640" y="4043880"/>
            <a:ext cx="973080" cy="755280"/>
          </a:xfrm>
          <a:custGeom>
            <a:avLst/>
            <a:gdLst/>
            <a:ahLst/>
            <a:rect l="l" t="t" r="r" b="b"/>
            <a:pathLst>
              <a:path w="973348" h="755724">
                <a:moveTo>
                  <a:pt x="0" y="0"/>
                </a:moveTo>
                <a:lnTo>
                  <a:pt x="973348" y="0"/>
                </a:lnTo>
                <a:lnTo>
                  <a:pt x="973348" y="755724"/>
                </a:lnTo>
                <a:lnTo>
                  <a:pt x="0" y="7557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Freeform 7"/>
          <p:cNvSpPr/>
          <p:nvPr/>
        </p:nvSpPr>
        <p:spPr>
          <a:xfrm>
            <a:off x="8693640" y="4043880"/>
            <a:ext cx="1037880" cy="755280"/>
          </a:xfrm>
          <a:custGeom>
            <a:avLst/>
            <a:gdLst/>
            <a:ahLst/>
            <a:rect l="l" t="t" r="r" b="b"/>
            <a:pathLst>
              <a:path w="1038365" h="755724">
                <a:moveTo>
                  <a:pt x="0" y="0"/>
                </a:moveTo>
                <a:lnTo>
                  <a:pt x="1038365" y="0"/>
                </a:lnTo>
                <a:lnTo>
                  <a:pt x="1038365" y="755724"/>
                </a:lnTo>
                <a:lnTo>
                  <a:pt x="0" y="7557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Freeform 8"/>
          <p:cNvSpPr/>
          <p:nvPr/>
        </p:nvSpPr>
        <p:spPr>
          <a:xfrm>
            <a:off x="14600880" y="4043880"/>
            <a:ext cx="739440" cy="892080"/>
          </a:xfrm>
          <a:custGeom>
            <a:avLst/>
            <a:gdLst/>
            <a:ahLst/>
            <a:rect l="l" t="t" r="r" b="b"/>
            <a:pathLst>
              <a:path w="739916" h="892443">
                <a:moveTo>
                  <a:pt x="0" y="0"/>
                </a:moveTo>
                <a:lnTo>
                  <a:pt x="739916" y="0"/>
                </a:lnTo>
                <a:lnTo>
                  <a:pt x="739916" y="892443"/>
                </a:lnTo>
                <a:lnTo>
                  <a:pt x="0" y="8924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Freeform 9"/>
          <p:cNvSpPr/>
          <p:nvPr/>
        </p:nvSpPr>
        <p:spPr>
          <a:xfrm>
            <a:off x="15862680" y="910224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700" y="0"/>
                </a:lnTo>
                <a:lnTo>
                  <a:pt x="2167700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TextBox 10"/>
          <p:cNvSpPr/>
          <p:nvPr/>
        </p:nvSpPr>
        <p:spPr>
          <a:xfrm>
            <a:off x="1028880" y="5158080"/>
            <a:ext cx="4354920" cy="292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559800" indent="-279720">
              <a:lnSpc>
                <a:spcPts val="3943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600" spc="143" strike="noStrike">
                <a:solidFill>
                  <a:srgbClr val="67697c"/>
                </a:solidFill>
                <a:latin typeface="DM Sans"/>
                <a:ea typeface="DM Sans"/>
              </a:rPr>
              <a:t>Visió integral, transversal i inclusiva</a:t>
            </a:r>
            <a:endParaRPr b="0" lang="ca-ES" sz="2600" spc="-1" strike="noStrike">
              <a:latin typeface="Arial"/>
            </a:endParaRPr>
          </a:p>
          <a:p>
            <a:pPr lvl="1" marL="538200" indent="-268920">
              <a:lnSpc>
                <a:spcPts val="3790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Perspectiva de gènere</a:t>
            </a:r>
            <a:endParaRPr b="0" lang="ca-ES" sz="2500" spc="-1" strike="noStrike">
              <a:latin typeface="Arial"/>
            </a:endParaRPr>
          </a:p>
          <a:p>
            <a:pPr lvl="1" marL="538200" indent="-268920">
              <a:lnSpc>
                <a:spcPts val="3790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Participació dels diferents agents en la conceptualització 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79" name="TextBox 11"/>
          <p:cNvSpPr/>
          <p:nvPr/>
        </p:nvSpPr>
        <p:spPr>
          <a:xfrm>
            <a:off x="6876000" y="4860000"/>
            <a:ext cx="4703400" cy="38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Gestió eficient, sostenible i de qualitat</a:t>
            </a:r>
            <a:endParaRPr b="0" lang="ca-ES" sz="2200" spc="-1" strike="noStrike">
              <a:latin typeface="Arial"/>
            </a:endParaRPr>
          </a:p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Corresponsabilitat: col·laboració, coordinació i treball en xarxa entre els serveis i  agents</a:t>
            </a:r>
            <a:endParaRPr b="0" lang="ca-ES" sz="2200" spc="-1" strike="noStrike">
              <a:latin typeface="Arial"/>
            </a:endParaRPr>
          </a:p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Model d’atenció: </a:t>
            </a:r>
            <a:endParaRPr b="0" lang="ca-ES" sz="2200" spc="-1" strike="noStrike">
              <a:latin typeface="Arial"/>
            </a:endParaRPr>
          </a:p>
          <a:p>
            <a:pPr>
              <a:lnSpc>
                <a:spcPts val="3334"/>
              </a:lnSpc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Gestió i atenció </a:t>
            </a:r>
            <a:endParaRPr b="0" lang="ca-ES" sz="2200" spc="-1" strike="noStrike">
              <a:latin typeface="Arial"/>
            </a:endParaRPr>
          </a:p>
          <a:p>
            <a:pPr>
              <a:lnSpc>
                <a:spcPts val="3334"/>
              </a:lnSpc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    </a:t>
            </a: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centrada en la persona </a:t>
            </a:r>
            <a:endParaRPr b="0" lang="ca-ES" sz="2200" spc="-1" strike="noStrike">
              <a:latin typeface="Arial"/>
            </a:endParaRPr>
          </a:p>
        </p:txBody>
      </p:sp>
      <p:sp>
        <p:nvSpPr>
          <p:cNvPr id="80" name="TextBox 12"/>
          <p:cNvSpPr/>
          <p:nvPr/>
        </p:nvSpPr>
        <p:spPr>
          <a:xfrm>
            <a:off x="12630960" y="5067360"/>
            <a:ext cx="4494240" cy="33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Promoció de l'activació del teixit social, voluntariat i figures especialitzades </a:t>
            </a:r>
            <a:endParaRPr b="0" lang="ca-ES" sz="2200" spc="-1" strike="noStrike">
              <a:latin typeface="Arial"/>
            </a:endParaRPr>
          </a:p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Generació i registre d’informació</a:t>
            </a:r>
            <a:endParaRPr b="0" lang="ca-ES" sz="2200" spc="-1" strike="noStrike">
              <a:latin typeface="Arial"/>
            </a:endParaRPr>
          </a:p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 </a:t>
            </a: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Recollir la singularitat</a:t>
            </a:r>
            <a:endParaRPr b="0" lang="ca-ES" sz="2200" spc="-1" strike="noStrike">
              <a:latin typeface="Arial"/>
            </a:endParaRPr>
          </a:p>
          <a:p>
            <a:pPr>
              <a:lnSpc>
                <a:spcPts val="3334"/>
              </a:lnSpc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de les situacions</a:t>
            </a:r>
            <a:endParaRPr b="0" lang="ca-ES" sz="2200" spc="-1" strike="noStrike">
              <a:latin typeface="Arial"/>
            </a:endParaRPr>
          </a:p>
          <a:p>
            <a:pPr>
              <a:lnSpc>
                <a:spcPts val="3334"/>
              </a:lnSpc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      </a:t>
            </a: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complexes</a:t>
            </a:r>
            <a:endParaRPr b="0" lang="ca-ES" sz="2200" spc="-1" strike="noStrike">
              <a:latin typeface="Arial"/>
            </a:endParaRPr>
          </a:p>
        </p:txBody>
      </p:sp>
      <p:sp>
        <p:nvSpPr>
          <p:cNvPr id="81" name="TextBox 13"/>
          <p:cNvSpPr/>
          <p:nvPr/>
        </p:nvSpPr>
        <p:spPr>
          <a:xfrm>
            <a:off x="3049560" y="300240"/>
            <a:ext cx="11287440" cy="284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Valors </a:t>
            </a:r>
            <a:endParaRPr b="0" lang="ca-ES" sz="8000" spc="-1" strike="noStrike">
              <a:latin typeface="Arial"/>
            </a:endParaRPr>
          </a:p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fonamentals del Pla</a:t>
            </a:r>
            <a:endParaRPr b="0" lang="ca-ES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Freeform 3"/>
          <p:cNvSpPr/>
          <p:nvPr/>
        </p:nvSpPr>
        <p:spPr>
          <a:xfrm rot="7839000">
            <a:off x="5769360" y="3067920"/>
            <a:ext cx="4874400" cy="4830120"/>
          </a:xfrm>
          <a:custGeom>
            <a:avLst/>
            <a:gdLst/>
            <a:ahLst/>
            <a:rect l="l" t="t" r="r" b="b"/>
            <a:pathLst>
              <a:path w="4874900" h="4830583">
                <a:moveTo>
                  <a:pt x="0" y="0"/>
                </a:moveTo>
                <a:lnTo>
                  <a:pt x="4874900" y="0"/>
                </a:lnTo>
                <a:lnTo>
                  <a:pt x="4874900" y="4830582"/>
                </a:lnTo>
                <a:lnTo>
                  <a:pt x="0" y="48305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Freeform 4"/>
          <p:cNvSpPr/>
          <p:nvPr/>
        </p:nvSpPr>
        <p:spPr>
          <a:xfrm>
            <a:off x="10346400" y="5700600"/>
            <a:ext cx="7941240" cy="3557160"/>
          </a:xfrm>
          <a:custGeom>
            <a:avLst/>
            <a:gdLst/>
            <a:ahLst/>
            <a:rect l="l" t="t" r="r" b="b"/>
            <a:pathLst>
              <a:path w="7941619" h="3557621">
                <a:moveTo>
                  <a:pt x="0" y="0"/>
                </a:moveTo>
                <a:lnTo>
                  <a:pt x="7941619" y="0"/>
                </a:lnTo>
                <a:lnTo>
                  <a:pt x="7941619" y="3557621"/>
                </a:lnTo>
                <a:lnTo>
                  <a:pt x="0" y="35576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Freeform 5"/>
          <p:cNvSpPr/>
          <p:nvPr/>
        </p:nvSpPr>
        <p:spPr>
          <a:xfrm>
            <a:off x="15908040" y="92584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TextBox 6"/>
          <p:cNvSpPr/>
          <p:nvPr/>
        </p:nvSpPr>
        <p:spPr>
          <a:xfrm>
            <a:off x="3704760" y="525240"/>
            <a:ext cx="10878120" cy="14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Metodologia i fases</a:t>
            </a:r>
            <a:endParaRPr b="0" lang="ca-ES" sz="8000" spc="-1" strike="noStrike">
              <a:latin typeface="Arial"/>
            </a:endParaRPr>
          </a:p>
        </p:txBody>
      </p:sp>
      <p:sp>
        <p:nvSpPr>
          <p:cNvPr id="87" name="TextBox 7"/>
          <p:cNvSpPr/>
          <p:nvPr/>
        </p:nvSpPr>
        <p:spPr>
          <a:xfrm>
            <a:off x="1581120" y="3450600"/>
            <a:ext cx="3336840" cy="5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4382"/>
              </a:lnSpc>
            </a:pPr>
            <a:r>
              <a:rPr b="1" lang="en-US" sz="3130" spc="-1" strike="noStrike">
                <a:solidFill>
                  <a:srgbClr val="67697c"/>
                </a:solidFill>
                <a:latin typeface="Black Mango Ultra-Bold"/>
                <a:ea typeface="Black Mango Ultra-Bold"/>
              </a:rPr>
              <a:t>Coordinació</a:t>
            </a:r>
            <a:endParaRPr b="0" lang="ca-ES" sz="3130" spc="-1" strike="noStrike">
              <a:latin typeface="Arial"/>
            </a:endParaRPr>
          </a:p>
        </p:txBody>
      </p:sp>
      <p:sp>
        <p:nvSpPr>
          <p:cNvPr id="88" name="TextBox 8"/>
          <p:cNvSpPr/>
          <p:nvPr/>
        </p:nvSpPr>
        <p:spPr>
          <a:xfrm>
            <a:off x="10810800" y="2425320"/>
            <a:ext cx="5230440" cy="11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4382"/>
              </a:lnSpc>
            </a:pPr>
            <a:r>
              <a:rPr b="1" lang="en-US" sz="3130" spc="-1" strike="noStrike">
                <a:solidFill>
                  <a:srgbClr val="67697c"/>
                </a:solidFill>
                <a:latin typeface="Black Mango Ultra-Bold"/>
                <a:ea typeface="Black Mango Ultra-Bold"/>
              </a:rPr>
              <a:t>Entrevistes semiestructurades</a:t>
            </a:r>
            <a:endParaRPr b="0" lang="ca-ES" sz="3130" spc="-1" strike="noStrike">
              <a:latin typeface="Arial"/>
            </a:endParaRPr>
          </a:p>
        </p:txBody>
      </p:sp>
      <p:sp>
        <p:nvSpPr>
          <p:cNvPr id="89" name="TextBox 9"/>
          <p:cNvSpPr/>
          <p:nvPr/>
        </p:nvSpPr>
        <p:spPr>
          <a:xfrm>
            <a:off x="1297440" y="6601680"/>
            <a:ext cx="3336840" cy="5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4382"/>
              </a:lnSpc>
            </a:pPr>
            <a:r>
              <a:rPr b="1" lang="en-US" sz="3130" spc="-1" strike="noStrike">
                <a:solidFill>
                  <a:srgbClr val="67697c"/>
                </a:solidFill>
                <a:latin typeface="Black Mango Ultra-Bold"/>
                <a:ea typeface="Black Mango Ultra-Bold"/>
              </a:rPr>
              <a:t>Grups Focals </a:t>
            </a:r>
            <a:endParaRPr b="0" lang="ca-ES" sz="3130" spc="-1" strike="noStrike">
              <a:latin typeface="Arial"/>
            </a:endParaRPr>
          </a:p>
        </p:txBody>
      </p:sp>
      <p:sp>
        <p:nvSpPr>
          <p:cNvPr id="90" name="TextBox 10"/>
          <p:cNvSpPr/>
          <p:nvPr/>
        </p:nvSpPr>
        <p:spPr>
          <a:xfrm>
            <a:off x="333360" y="7192440"/>
            <a:ext cx="6287400" cy="23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516600" indent="-258120">
              <a:lnSpc>
                <a:spcPts val="3637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400" spc="131" strike="noStrike">
                <a:solidFill>
                  <a:srgbClr val="67697c"/>
                </a:solidFill>
                <a:latin typeface="DM Sans"/>
                <a:ea typeface="DM Sans"/>
              </a:rPr>
              <a:t>Autonomia personal: àmbit educatiu, sociolaboral, habitatge, mobilitat i accessibilitat.</a:t>
            </a:r>
            <a:endParaRPr b="0" lang="ca-ES" sz="2400" spc="-1" strike="noStrike">
              <a:latin typeface="Arial"/>
            </a:endParaRPr>
          </a:p>
          <a:p>
            <a:pPr lvl="1" marL="516600" indent="-258120">
              <a:lnSpc>
                <a:spcPts val="3637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400" spc="131" strike="noStrike">
                <a:solidFill>
                  <a:srgbClr val="67697c"/>
                </a:solidFill>
                <a:latin typeface="DM Sans"/>
                <a:ea typeface="DM Sans"/>
              </a:rPr>
              <a:t>Benestar social, comunitari i salut</a:t>
            </a:r>
            <a:endParaRPr b="0" lang="ca-ES" sz="2400" spc="-1" strike="noStrike">
              <a:latin typeface="Arial"/>
            </a:endParaRPr>
          </a:p>
          <a:p>
            <a:pPr lvl="1" marL="516600" indent="-258120">
              <a:lnSpc>
                <a:spcPts val="3637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400" spc="131" strike="noStrike">
                <a:solidFill>
                  <a:srgbClr val="67697c"/>
                </a:solidFill>
                <a:latin typeface="DM Sans"/>
                <a:ea typeface="DM Sans"/>
              </a:rPr>
              <a:t>Lleure i oci</a:t>
            </a:r>
            <a:endParaRPr b="0" lang="ca-ES" sz="2400" spc="-1" strike="noStrike">
              <a:latin typeface="Arial"/>
            </a:endParaRPr>
          </a:p>
        </p:txBody>
      </p:sp>
      <p:sp>
        <p:nvSpPr>
          <p:cNvPr id="91" name="TextBox 11"/>
          <p:cNvSpPr/>
          <p:nvPr/>
        </p:nvSpPr>
        <p:spPr>
          <a:xfrm>
            <a:off x="11178360" y="3726360"/>
            <a:ext cx="5086080" cy="84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Professionals de l’administració</a:t>
            </a:r>
            <a:endParaRPr b="0" lang="ca-ES" sz="2200" spc="-1" strike="noStrike">
              <a:latin typeface="Arial"/>
            </a:endParaRPr>
          </a:p>
          <a:p>
            <a:pPr lvl="1" marL="473760" indent="-236520">
              <a:lnSpc>
                <a:spcPts val="3334"/>
              </a:lnSpc>
              <a:buClr>
                <a:srgbClr val="67697c"/>
              </a:buClr>
              <a:buFont typeface="Arial"/>
              <a:buChar char="•"/>
            </a:pPr>
            <a:r>
              <a:rPr b="0" lang="en-US" sz="2200" spc="120" strike="noStrike">
                <a:solidFill>
                  <a:srgbClr val="67697c"/>
                </a:solidFill>
                <a:latin typeface="DM Sans"/>
                <a:ea typeface="DM Sans"/>
              </a:rPr>
              <a:t>Professionals d’entitats socials</a:t>
            </a:r>
            <a:endParaRPr b="0" lang="ca-ES" sz="2200" spc="-1" strike="noStrike">
              <a:latin typeface="Arial"/>
            </a:endParaRPr>
          </a:p>
        </p:txBody>
      </p:sp>
      <p:sp>
        <p:nvSpPr>
          <p:cNvPr id="92" name="TextBox 12"/>
          <p:cNvSpPr/>
          <p:nvPr/>
        </p:nvSpPr>
        <p:spPr>
          <a:xfrm>
            <a:off x="1125720" y="4101120"/>
            <a:ext cx="4246920" cy="92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631"/>
              </a:lnSpc>
            </a:pPr>
            <a:r>
              <a:rPr b="0" lang="en-US" sz="2390" spc="131" strike="noStrike">
                <a:solidFill>
                  <a:srgbClr val="67697c"/>
                </a:solidFill>
                <a:latin typeface="DM Sans"/>
                <a:ea typeface="DM Sans"/>
              </a:rPr>
              <a:t>Comissió tècnica i </a:t>
            </a:r>
            <a:endParaRPr b="0" lang="ca-ES" sz="2390" spc="-1" strike="noStrike">
              <a:latin typeface="Arial"/>
            </a:endParaRPr>
          </a:p>
          <a:p>
            <a:pPr algn="ctr">
              <a:lnSpc>
                <a:spcPts val="3631"/>
              </a:lnSpc>
            </a:pPr>
            <a:r>
              <a:rPr b="0" lang="en-US" sz="2390" spc="131" strike="noStrike">
                <a:solidFill>
                  <a:srgbClr val="67697c"/>
                </a:solidFill>
                <a:latin typeface="DM Sans"/>
                <a:ea typeface="DM Sans"/>
              </a:rPr>
              <a:t>Grup Motor</a:t>
            </a:r>
            <a:endParaRPr b="0" lang="ca-ES" sz="23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Freeform 3"/>
          <p:cNvSpPr/>
          <p:nvPr/>
        </p:nvSpPr>
        <p:spPr>
          <a:xfrm>
            <a:off x="4023360" y="2503080"/>
            <a:ext cx="1193400" cy="1193400"/>
          </a:xfrm>
          <a:custGeom>
            <a:avLst/>
            <a:gdLst/>
            <a:ahLst/>
            <a:rect l="l" t="t" r="r" b="b"/>
            <a:pathLst>
              <a:path w="1193908" h="1193908">
                <a:moveTo>
                  <a:pt x="0" y="0"/>
                </a:moveTo>
                <a:lnTo>
                  <a:pt x="1193908" y="0"/>
                </a:lnTo>
                <a:lnTo>
                  <a:pt x="1193908" y="1193908"/>
                </a:lnTo>
                <a:lnTo>
                  <a:pt x="0" y="11939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Freeform 4"/>
          <p:cNvSpPr/>
          <p:nvPr/>
        </p:nvSpPr>
        <p:spPr>
          <a:xfrm>
            <a:off x="12660480" y="2439000"/>
            <a:ext cx="1241640" cy="1198440"/>
          </a:xfrm>
          <a:custGeom>
            <a:avLst/>
            <a:gdLst/>
            <a:ahLst/>
            <a:rect l="l" t="t" r="r" b="b"/>
            <a:pathLst>
              <a:path w="1241839" h="1198939">
                <a:moveTo>
                  <a:pt x="0" y="0"/>
                </a:moveTo>
                <a:lnTo>
                  <a:pt x="1241839" y="0"/>
                </a:lnTo>
                <a:lnTo>
                  <a:pt x="1241839" y="1198939"/>
                </a:lnTo>
                <a:lnTo>
                  <a:pt x="0" y="11989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Freeform 5"/>
          <p:cNvSpPr/>
          <p:nvPr/>
        </p:nvSpPr>
        <p:spPr>
          <a:xfrm>
            <a:off x="4075920" y="5573520"/>
            <a:ext cx="758160" cy="1271160"/>
          </a:xfrm>
          <a:custGeom>
            <a:avLst/>
            <a:gdLst/>
            <a:ahLst/>
            <a:rect l="l" t="t" r="r" b="b"/>
            <a:pathLst>
              <a:path w="758367" h="1271652">
                <a:moveTo>
                  <a:pt x="0" y="0"/>
                </a:moveTo>
                <a:lnTo>
                  <a:pt x="758367" y="0"/>
                </a:lnTo>
                <a:lnTo>
                  <a:pt x="758367" y="1271651"/>
                </a:lnTo>
                <a:lnTo>
                  <a:pt x="0" y="12716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Freeform 6"/>
          <p:cNvSpPr/>
          <p:nvPr/>
        </p:nvSpPr>
        <p:spPr>
          <a:xfrm>
            <a:off x="12869640" y="5783760"/>
            <a:ext cx="822600" cy="1271160"/>
          </a:xfrm>
          <a:custGeom>
            <a:avLst/>
            <a:gdLst/>
            <a:ahLst/>
            <a:rect l="l" t="t" r="r" b="b"/>
            <a:pathLst>
              <a:path w="823106" h="1271652">
                <a:moveTo>
                  <a:pt x="0" y="0"/>
                </a:moveTo>
                <a:lnTo>
                  <a:pt x="823105" y="0"/>
                </a:lnTo>
                <a:lnTo>
                  <a:pt x="823105" y="1271652"/>
                </a:lnTo>
                <a:lnTo>
                  <a:pt x="0" y="12716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TextBox 7"/>
          <p:cNvSpPr/>
          <p:nvPr/>
        </p:nvSpPr>
        <p:spPr>
          <a:xfrm>
            <a:off x="9863280" y="3620880"/>
            <a:ext cx="6694920" cy="192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OG2. Serveis i recursos actuals: actualitzar i conèixer els serveis i recursos especialitzats per a aquest col·lectiu al territori.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99" name="Freeform 8"/>
          <p:cNvSpPr/>
          <p:nvPr/>
        </p:nvSpPr>
        <p:spPr>
          <a:xfrm>
            <a:off x="15938280" y="914940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TextBox 9"/>
          <p:cNvSpPr/>
          <p:nvPr/>
        </p:nvSpPr>
        <p:spPr>
          <a:xfrm>
            <a:off x="1317960" y="258840"/>
            <a:ext cx="15377760" cy="284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Objectius Generals Diagnosi</a:t>
            </a:r>
            <a:endParaRPr b="0" lang="ca-ES" sz="8000" spc="-1" strike="noStrike">
              <a:latin typeface="Arial"/>
            </a:endParaRPr>
          </a:p>
        </p:txBody>
      </p:sp>
      <p:sp>
        <p:nvSpPr>
          <p:cNvPr id="101" name="TextBox 10"/>
          <p:cNvSpPr/>
          <p:nvPr/>
        </p:nvSpPr>
        <p:spPr>
          <a:xfrm>
            <a:off x="1197000" y="3776760"/>
            <a:ext cx="7119360" cy="14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OG1. Diagnosi estadística: elaborar i analitzar informació estadística disponible sobre la població actual i actualitzar-la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102" name="TextBox 11"/>
          <p:cNvSpPr/>
          <p:nvPr/>
        </p:nvSpPr>
        <p:spPr>
          <a:xfrm>
            <a:off x="524520" y="7092000"/>
            <a:ext cx="8619120" cy="28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OG3. Necessitats i demandes: conèixer de manera general les necessitats i demandes actuals i futures, tot i identificant elements positius i a millorar en relació a la inclusió de persones amb discapacitat en un entorn “normalitzat” i per la reducció de les desigualtats i de risc d’exclusió social. 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103" name="TextBox 12"/>
          <p:cNvSpPr/>
          <p:nvPr/>
        </p:nvSpPr>
        <p:spPr>
          <a:xfrm>
            <a:off x="10352520" y="7092000"/>
            <a:ext cx="6073920" cy="240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OG4. Identificar propostes d’actuacions: elaborar una primera versió de propostes de millora de cara al Pla d’atenció integral de Sant Sadurní d’Anoia. </a:t>
            </a:r>
            <a:endParaRPr b="0" lang="ca-E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Freeform 3"/>
          <p:cNvSpPr/>
          <p:nvPr/>
        </p:nvSpPr>
        <p:spPr>
          <a:xfrm>
            <a:off x="15938280" y="914940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8"/>
                </a:lnTo>
                <a:lnTo>
                  <a:pt x="0" y="9877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Freeform 4"/>
          <p:cNvSpPr/>
          <p:nvPr/>
        </p:nvSpPr>
        <p:spPr>
          <a:xfrm>
            <a:off x="12682800" y="2681280"/>
            <a:ext cx="2162160" cy="1167480"/>
          </a:xfrm>
          <a:custGeom>
            <a:avLst/>
            <a:gdLst/>
            <a:ahLst/>
            <a:rect l="l" t="t" r="r" b="b"/>
            <a:pathLst>
              <a:path w="2162522" h="1167762">
                <a:moveTo>
                  <a:pt x="0" y="0"/>
                </a:moveTo>
                <a:lnTo>
                  <a:pt x="2162523" y="0"/>
                </a:lnTo>
                <a:lnTo>
                  <a:pt x="2162523" y="1167762"/>
                </a:lnTo>
                <a:lnTo>
                  <a:pt x="0" y="11677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Freeform 5"/>
          <p:cNvSpPr/>
          <p:nvPr/>
        </p:nvSpPr>
        <p:spPr>
          <a:xfrm>
            <a:off x="3260880" y="2043000"/>
            <a:ext cx="1978200" cy="1805400"/>
          </a:xfrm>
          <a:custGeom>
            <a:avLst/>
            <a:gdLst/>
            <a:ahLst/>
            <a:rect l="l" t="t" r="r" b="b"/>
            <a:pathLst>
              <a:path w="1978537" h="1805865">
                <a:moveTo>
                  <a:pt x="0" y="0"/>
                </a:moveTo>
                <a:lnTo>
                  <a:pt x="1978537" y="0"/>
                </a:lnTo>
                <a:lnTo>
                  <a:pt x="1978537" y="1805865"/>
                </a:lnTo>
                <a:lnTo>
                  <a:pt x="0" y="18058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Freeform 6"/>
          <p:cNvSpPr/>
          <p:nvPr/>
        </p:nvSpPr>
        <p:spPr>
          <a:xfrm>
            <a:off x="1694520" y="7214400"/>
            <a:ext cx="1420200" cy="2304000"/>
          </a:xfrm>
          <a:custGeom>
            <a:avLst/>
            <a:gdLst/>
            <a:ahLst/>
            <a:rect l="l" t="t" r="r" b="b"/>
            <a:pathLst>
              <a:path w="1420396" h="2304478">
                <a:moveTo>
                  <a:pt x="0" y="0"/>
                </a:moveTo>
                <a:lnTo>
                  <a:pt x="1420397" y="0"/>
                </a:lnTo>
                <a:lnTo>
                  <a:pt x="1420397" y="2304478"/>
                </a:lnTo>
                <a:lnTo>
                  <a:pt x="0" y="230447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TextBox 7"/>
          <p:cNvSpPr/>
          <p:nvPr/>
        </p:nvSpPr>
        <p:spPr>
          <a:xfrm>
            <a:off x="10563840" y="3915720"/>
            <a:ext cx="7270920" cy="43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 2. Identificar els líders i persones de referència, així com les persones representants de les entitats que es dirigeixin al col·lectiu perquè puguin contribuir a la generació i validació d’unes demandes i necessitats d’un model i transformar-les en accions plausibles, ajustades al context existent i amb indicadors de qualitat i d’avaluació.  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110" name="TextBox 8"/>
          <p:cNvSpPr/>
          <p:nvPr/>
        </p:nvSpPr>
        <p:spPr>
          <a:xfrm>
            <a:off x="1317960" y="258840"/>
            <a:ext cx="15703560" cy="284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1120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Objectius Generals Pla d’Acció</a:t>
            </a:r>
            <a:endParaRPr b="0" lang="ca-ES" sz="8000" spc="-1" strike="noStrike">
              <a:latin typeface="Arial"/>
            </a:endParaRPr>
          </a:p>
        </p:txBody>
      </p:sp>
      <p:sp>
        <p:nvSpPr>
          <p:cNvPr id="111" name="TextBox 9"/>
          <p:cNvSpPr/>
          <p:nvPr/>
        </p:nvSpPr>
        <p:spPr>
          <a:xfrm>
            <a:off x="921240" y="3918240"/>
            <a:ext cx="7946640" cy="192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 1. Facilitar  les accions  i  actuacions  necessàries  i  estratègiques per  donar resposta  a  les  necessitats  actuals  i  futures  del  col·lectiu de persones amb discapacitat</a:t>
            </a:r>
            <a:endParaRPr b="0" lang="ca-ES" sz="2500" spc="-1" strike="noStrike">
              <a:latin typeface="Arial"/>
            </a:endParaRPr>
          </a:p>
        </p:txBody>
      </p:sp>
      <p:sp>
        <p:nvSpPr>
          <p:cNvPr id="112" name="TextBox 10"/>
          <p:cNvSpPr/>
          <p:nvPr/>
        </p:nvSpPr>
        <p:spPr>
          <a:xfrm>
            <a:off x="3402000" y="7287120"/>
            <a:ext cx="4392360" cy="240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ts val="3790"/>
              </a:lnSpc>
            </a:pPr>
            <a:r>
              <a:rPr b="0" lang="en-US" sz="2500" spc="137" strike="noStrike">
                <a:solidFill>
                  <a:srgbClr val="67697c"/>
                </a:solidFill>
                <a:latin typeface="DM Sans"/>
                <a:ea typeface="DM Sans"/>
              </a:rPr>
              <a:t>OG 3. Potenciar la interrelació entre els col·lectius del municipi, per afavorir la inclusió i cohesió social</a:t>
            </a:r>
            <a:endParaRPr b="0" lang="ca-E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4" name="Group 3"/>
          <p:cNvGrpSpPr/>
          <p:nvPr/>
        </p:nvGrpSpPr>
        <p:grpSpPr>
          <a:xfrm>
            <a:off x="0" y="0"/>
            <a:ext cx="7783920" cy="10286640"/>
            <a:chOff x="0" y="0"/>
            <a:chExt cx="7783920" cy="10286640"/>
          </a:xfrm>
        </p:grpSpPr>
        <p:pic>
          <p:nvPicPr>
            <p:cNvPr id="115" name="Picture 4" descr=""/>
            <p:cNvPicPr/>
            <p:nvPr/>
          </p:nvPicPr>
          <p:blipFill>
            <a:blip r:embed="rId2"/>
            <a:srcRect l="24791" t="0" r="24791" b="0"/>
            <a:stretch/>
          </p:blipFill>
          <p:spPr>
            <a:xfrm>
              <a:off x="0" y="0"/>
              <a:ext cx="778392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6" name="Freeform 5"/>
          <p:cNvSpPr/>
          <p:nvPr/>
        </p:nvSpPr>
        <p:spPr>
          <a:xfrm>
            <a:off x="15892920" y="9103680"/>
            <a:ext cx="2167200" cy="987480"/>
          </a:xfrm>
          <a:custGeom>
            <a:avLst/>
            <a:gdLst/>
            <a:ahLst/>
            <a:rect l="l" t="t" r="r" b="b"/>
            <a:pathLst>
              <a:path w="2167699" h="987737">
                <a:moveTo>
                  <a:pt x="0" y="0"/>
                </a:moveTo>
                <a:lnTo>
                  <a:pt x="2167699" y="0"/>
                </a:lnTo>
                <a:lnTo>
                  <a:pt x="2167699" y="987737"/>
                </a:lnTo>
                <a:lnTo>
                  <a:pt x="0" y="9877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TextBox 6"/>
          <p:cNvSpPr/>
          <p:nvPr/>
        </p:nvSpPr>
        <p:spPr>
          <a:xfrm>
            <a:off x="8728920" y="3593520"/>
            <a:ext cx="8529840" cy="49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4411"/>
              </a:lnSpc>
            </a:pP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LE1: Acció comunitària i serveis d’acompanyament al llarg de la vida</a:t>
            </a:r>
            <a:endParaRPr b="0" lang="ca-ES" sz="2900" spc="-1" strike="noStrike">
              <a:latin typeface="Arial"/>
            </a:endParaRPr>
          </a:p>
          <a:p>
            <a:pPr>
              <a:lnSpc>
                <a:spcPts val="4411"/>
              </a:lnSpc>
            </a:pPr>
            <a:endParaRPr b="0" lang="ca-ES" sz="2900" spc="-1" strike="noStrike">
              <a:latin typeface="Arial"/>
            </a:endParaRPr>
          </a:p>
          <a:p>
            <a:pPr algn="just">
              <a:lnSpc>
                <a:spcPts val="4411"/>
              </a:lnSpc>
            </a:pP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COM.1 Creació de la taula de discapacitat</a:t>
            </a:r>
            <a:endParaRPr b="0" lang="ca-ES" sz="2900" spc="-1" strike="noStrike">
              <a:latin typeface="Arial"/>
            </a:endParaRPr>
          </a:p>
          <a:p>
            <a:pPr algn="just">
              <a:lnSpc>
                <a:spcPts val="4411"/>
              </a:lnSpc>
            </a:pPr>
            <a:endParaRPr b="0" lang="ca-ES" sz="2900" spc="-1" strike="noStrike">
              <a:latin typeface="Arial"/>
            </a:endParaRPr>
          </a:p>
          <a:p>
            <a:pPr>
              <a:lnSpc>
                <a:spcPts val="4411"/>
              </a:lnSpc>
            </a:pP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ACO.1 Capacitació i especialització d’un  </a:t>
            </a:r>
            <a:endParaRPr b="0" lang="ca-ES" sz="2900" spc="-1" strike="noStrike">
              <a:latin typeface="Arial"/>
            </a:endParaRPr>
          </a:p>
          <a:p>
            <a:pPr>
              <a:lnSpc>
                <a:spcPts val="4411"/>
              </a:lnSpc>
            </a:pP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referent en l’àmbit de les persones amb </a:t>
            </a:r>
            <a:endParaRPr b="0" lang="ca-ES" sz="2900" spc="-1" strike="noStrike">
              <a:latin typeface="Arial"/>
            </a:endParaRPr>
          </a:p>
          <a:p>
            <a:pPr>
              <a:lnSpc>
                <a:spcPts val="4411"/>
              </a:lnSpc>
            </a:pP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     </a:t>
            </a:r>
            <a:r>
              <a:rPr b="0" lang="en-US" sz="2900" spc="160" strike="noStrike">
                <a:solidFill>
                  <a:srgbClr val="67697c"/>
                </a:solidFill>
                <a:latin typeface="DM Sans"/>
                <a:ea typeface="DM Sans"/>
              </a:rPr>
              <a:t>discapacitat</a:t>
            </a:r>
            <a:endParaRPr b="0" lang="ca-ES" sz="2900" spc="-1" strike="noStrike">
              <a:latin typeface="Arial"/>
            </a:endParaRPr>
          </a:p>
          <a:p>
            <a:pPr algn="just">
              <a:lnSpc>
                <a:spcPts val="3954"/>
              </a:lnSpc>
            </a:pPr>
            <a:endParaRPr b="0" lang="ca-ES" sz="2900" spc="-1" strike="noStrike">
              <a:latin typeface="Arial"/>
            </a:endParaRPr>
          </a:p>
        </p:txBody>
      </p:sp>
      <p:sp>
        <p:nvSpPr>
          <p:cNvPr id="118" name="TextBox 7"/>
          <p:cNvSpPr/>
          <p:nvPr/>
        </p:nvSpPr>
        <p:spPr>
          <a:xfrm>
            <a:off x="8728920" y="403200"/>
            <a:ext cx="8529840" cy="20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7920"/>
              </a:lnSpc>
            </a:pPr>
            <a:r>
              <a:rPr b="1" lang="en-US" sz="8000" spc="-1" strike="noStrike">
                <a:solidFill>
                  <a:srgbClr val="67697c"/>
                </a:solidFill>
                <a:latin typeface="Black Mango Medium"/>
                <a:ea typeface="Black Mango Medium"/>
              </a:rPr>
              <a:t>Eixos i àmbits d’intervenció</a:t>
            </a:r>
            <a:endParaRPr b="0" lang="ca-ES" sz="8000" spc="-1" strike="noStrike">
              <a:latin typeface="Arial"/>
            </a:endParaRPr>
          </a:p>
        </p:txBody>
      </p:sp>
      <p:grpSp>
        <p:nvGrpSpPr>
          <p:cNvPr id="119" name="Group 8"/>
          <p:cNvGrpSpPr/>
          <p:nvPr/>
        </p:nvGrpSpPr>
        <p:grpSpPr>
          <a:xfrm>
            <a:off x="152280" y="152280"/>
            <a:ext cx="7783920" cy="10286640"/>
            <a:chOff x="152280" y="152280"/>
            <a:chExt cx="7783920" cy="10286640"/>
          </a:xfrm>
        </p:grpSpPr>
        <p:pic>
          <p:nvPicPr>
            <p:cNvPr id="120" name="Picture 9" descr=""/>
            <p:cNvPicPr/>
            <p:nvPr/>
          </p:nvPicPr>
          <p:blipFill>
            <a:blip r:embed="rId4"/>
            <a:srcRect l="24791" t="0" r="24791" b="0"/>
            <a:stretch/>
          </p:blipFill>
          <p:spPr>
            <a:xfrm>
              <a:off x="152280" y="152280"/>
              <a:ext cx="7783920" cy="102866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Application>LibreOffice/7.1.5.2$Windows_x86 LibreOffice_project/85f04e9f809797b8199d13c421bd8a2b025d52b5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DAGYJUSirzs</dc:identifier>
  <dc:language>ca-ES</dc:language>
  <cp:lastModifiedBy/>
  <dcterms:modified xsi:type="dcterms:W3CDTF">2024-12-03T12:09:37Z</dcterms:modified>
  <cp:revision>3</cp:revision>
  <dc:subject/>
  <dc:title>Diagnosi 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